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91" r:id="rId3"/>
    <p:sldId id="292" r:id="rId4"/>
    <p:sldId id="293" r:id="rId5"/>
    <p:sldId id="294" r:id="rId6"/>
    <p:sldId id="290" r:id="rId7"/>
    <p:sldId id="295" r:id="rId8"/>
    <p:sldId id="296" r:id="rId9"/>
    <p:sldId id="297" r:id="rId10"/>
    <p:sldId id="299" r:id="rId11"/>
    <p:sldId id="301" r:id="rId12"/>
    <p:sldId id="300" r:id="rId13"/>
    <p:sldId id="303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258" r:id="rId23"/>
  </p:sldIdLst>
  <p:sldSz cx="9144000" cy="5143500" type="screen16x9"/>
  <p:notesSz cx="6858000" cy="9144000"/>
  <p:embeddedFontLst>
    <p:embeddedFont>
      <p:font typeface="Cabin" pitchFamily="2" charset="77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Georgia" panose="02040502050405020303" pitchFamily="18" charset="0"/>
      <p:regular r:id="rId30"/>
      <p:bold r:id="rId31"/>
      <p:italic r:id="rId32"/>
      <p:boldItalic r:id="rId33"/>
    </p:embeddedFon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15"/>
    <p:restoredTop sz="94713"/>
  </p:normalViewPr>
  <p:slideViewPr>
    <p:cSldViewPr snapToGrid="0">
      <p:cViewPr>
        <p:scale>
          <a:sx n="102" d="100"/>
          <a:sy n="102" d="100"/>
        </p:scale>
        <p:origin x="1288" y="17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175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8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3791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25045b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25045b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6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0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8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55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80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7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50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71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52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292086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354" lvl="1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532" lvl="2" indent="-292086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709" lvl="3" indent="-292086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5886" lvl="4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062" lvl="5" indent="-292086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240" lvl="6" indent="-292086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418" lvl="7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594" lvl="8" indent="-292086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3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3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292086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354" lvl="1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532" lvl="2" indent="-292086" algn="ctr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709" lvl="3" indent="-292086" algn="ctr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5886" lvl="4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062" lvl="5" indent="-292086" algn="ctr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240" lvl="6" indent="-292086" algn="ctr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418" lvl="7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594" lvl="8" indent="-292086" algn="ctr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"/>
          <p:cNvPicPr preferRelativeResize="0"/>
          <p:nvPr userDrawn="1"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" y="4945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568875"/>
            <a:ext cx="1445289" cy="34551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311700" y="1755475"/>
            <a:ext cx="852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GB" sz="5200" u="sng" dirty="0" err="1">
                <a:latin typeface="+mj-lt"/>
                <a:ea typeface="Lato"/>
                <a:cs typeface="Lato"/>
                <a:sym typeface="Lato"/>
              </a:rPr>
              <a:t>NOR</a:t>
            </a:r>
            <a:r>
              <a:rPr lang="en-GB" sz="5200" dirty="0" err="1">
                <a:latin typeface="+mj-lt"/>
                <a:ea typeface="Lato"/>
                <a:cs typeface="Lato"/>
                <a:sym typeface="Lato"/>
              </a:rPr>
              <a:t>malising</a:t>
            </a:r>
            <a:r>
              <a:rPr lang="en-GB" sz="5200" dirty="0"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en-GB" sz="5200" u="sng" dirty="0" err="1">
                <a:latin typeface="+mj-lt"/>
                <a:ea typeface="Lato"/>
                <a:cs typeface="Lato"/>
                <a:sym typeface="Lato"/>
              </a:rPr>
              <a:t>MET</a:t>
            </a:r>
            <a:r>
              <a:rPr lang="en-GB" sz="5200" dirty="0" err="1">
                <a:latin typeface="+mj-lt"/>
                <a:ea typeface="Lato"/>
                <a:cs typeface="Lato"/>
                <a:sym typeface="Lato"/>
              </a:rPr>
              <a:t>eorology</a:t>
            </a:r>
            <a:r>
              <a:rPr lang="en-GB" sz="5200" dirty="0">
                <a:latin typeface="+mj-lt"/>
                <a:ea typeface="Lato"/>
                <a:cs typeface="Lato"/>
                <a:sym typeface="Lato"/>
              </a:rPr>
              <a:t> on Air Quality</a:t>
            </a:r>
            <a:endParaRPr sz="5200" dirty="0"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3204375"/>
            <a:ext cx="8520600" cy="119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800" dirty="0" err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Congbo</a:t>
            </a:r>
            <a:r>
              <a:rPr lang="zh-CN" altLang="en-US" sz="2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2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Song</a:t>
            </a:r>
          </a:p>
          <a:p>
            <a:r>
              <a:rPr lang="en-GB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Senior Research Scientist in Data Science and Analytics in Atmospheric Air Pollution</a:t>
            </a:r>
            <a:r>
              <a:rPr lang="en-US" altLang="zh-CN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zh-CN" altLang="en-US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altLang="zh-CN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National Centre for Atmospheric Science (NCAS)</a:t>
            </a:r>
            <a:endParaRPr lang="en-GB" sz="20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20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8520600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u="sng" dirty="0" err="1">
                <a:latin typeface="+mj-lt"/>
                <a:ea typeface="Lato"/>
                <a:cs typeface="Lato"/>
                <a:sym typeface="Lato"/>
              </a:rPr>
              <a:t>NOR</a:t>
            </a:r>
            <a:r>
              <a:rPr lang="en-GB" sz="2000" dirty="0" err="1">
                <a:latin typeface="+mj-lt"/>
                <a:ea typeface="Lato"/>
                <a:cs typeface="Lato"/>
                <a:sym typeface="Lato"/>
              </a:rPr>
              <a:t>malising</a:t>
            </a:r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en-GB" sz="2000" u="sng" dirty="0" err="1">
                <a:latin typeface="+mj-lt"/>
                <a:ea typeface="Lato"/>
                <a:cs typeface="Lato"/>
                <a:sym typeface="Lato"/>
              </a:rPr>
              <a:t>MET</a:t>
            </a:r>
            <a:r>
              <a:rPr lang="en-GB" sz="2000" dirty="0" err="1">
                <a:latin typeface="+mj-lt"/>
                <a:ea typeface="Lato"/>
                <a:cs typeface="Lato"/>
                <a:sym typeface="Lato"/>
              </a:rPr>
              <a:t>eorology</a:t>
            </a:r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 on Air Quality</a:t>
            </a:r>
          </a:p>
          <a:p>
            <a:pPr lvl="1"/>
            <a:r>
              <a:rPr lang="en-US" sz="2000" dirty="0"/>
              <a:t>First build a predictive model for reproducing concentrations with time variables and meteorological parameters. </a:t>
            </a:r>
          </a:p>
          <a:p>
            <a:pPr lvl="1"/>
            <a:r>
              <a:rPr lang="en-US" sz="2000" dirty="0"/>
              <a:t>Averaging multiple predictions derived from different meteorological conditions with fixed emissions for a given measurement.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7E4-E344-9EB4-D956-095C050493FC}"/>
              </a:ext>
            </a:extLst>
          </p:cNvPr>
          <p:cNvSpPr txBox="1"/>
          <p:nvPr/>
        </p:nvSpPr>
        <p:spPr>
          <a:xfrm>
            <a:off x="954141" y="3990589"/>
            <a:ext cx="7729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Predictive models and predictions achieved via Machine Learning algorithm – Automated ML</a:t>
            </a:r>
          </a:p>
        </p:txBody>
      </p:sp>
    </p:spTree>
    <p:extLst>
      <p:ext uri="{BB962C8B-B14F-4D97-AF65-F5344CB8AC3E}">
        <p14:creationId xmlns:p14="http://schemas.microsoft.com/office/powerpoint/2010/main" val="2690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6A8E1DE-752E-54C6-0014-320C4F0083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71" y="1158293"/>
                <a:ext cx="8520600" cy="3540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178" marR="0" lvl="0" indent="-29208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354" marR="0" lvl="1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532" marR="0" lvl="2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709" marR="0" lvl="3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5886" marR="0" lvl="4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062" marR="0" lvl="5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240" marR="0" lvl="6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418" marR="0" lvl="7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594" marR="0" lvl="8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GB" sz="2000" u="sng" dirty="0">
                    <a:latin typeface="+mj-lt"/>
                    <a:ea typeface="Lato"/>
                    <a:cs typeface="Lato"/>
                    <a:sym typeface="Lato"/>
                  </a:rPr>
                  <a:t>NOR</a:t>
                </a:r>
                <a:r>
                  <a:rPr lang="en-GB" sz="2000" dirty="0" err="1">
                    <a:latin typeface="+mj-lt"/>
                    <a:ea typeface="Lato"/>
                    <a:cs typeface="Lato"/>
                    <a:sym typeface="Lato"/>
                  </a:rPr>
                  <a:t>malising</a:t>
                </a:r>
                <a:r>
                  <a:rPr lang="en-GB" sz="2000" dirty="0">
                    <a:latin typeface="+mj-lt"/>
                    <a:ea typeface="Lato"/>
                    <a:cs typeface="Lato"/>
                    <a:sym typeface="Lato"/>
                  </a:rPr>
                  <a:t> </a:t>
                </a:r>
                <a:r>
                  <a:rPr lang="en-GB" sz="2000" u="sng" dirty="0" err="1">
                    <a:latin typeface="+mj-lt"/>
                    <a:ea typeface="Lato"/>
                    <a:cs typeface="Lato"/>
                    <a:sym typeface="Lato"/>
                  </a:rPr>
                  <a:t>MET</a:t>
                </a:r>
                <a:r>
                  <a:rPr lang="en-GB" sz="2000" dirty="0" err="1">
                    <a:latin typeface="+mj-lt"/>
                    <a:ea typeface="Lato"/>
                    <a:cs typeface="Lato"/>
                    <a:sym typeface="Lato"/>
                  </a:rPr>
                  <a:t>eorology</a:t>
                </a:r>
                <a:r>
                  <a:rPr lang="en-GB" sz="2000" dirty="0">
                    <a:latin typeface="+mj-lt"/>
                    <a:ea typeface="Lato"/>
                    <a:cs typeface="Lato"/>
                    <a:sym typeface="Lato"/>
                  </a:rPr>
                  <a:t> on Air Quality</a:t>
                </a:r>
              </a:p>
              <a:p>
                <a:pPr lvl="1"/>
                <a:r>
                  <a:rPr lang="en-US" sz="2000" dirty="0"/>
                  <a:t>Time variables: </a:t>
                </a:r>
                <a14:m>
                  <m:oMath xmlns:m="http://schemas.openxmlformats.org/officeDocument/2006/math"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𝑈𝑛𝑖𝑥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𝑑𝑎𝑡𝑒𝑡𝑖𝑚𝑒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𝑗𝑢𝑙𝑖𝑎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𝑜𝑓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𝑤𝑒𝑒𝑘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h𝑜𝑢𝑟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𝑜𝑓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𝑡h𝑒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b="0" i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…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Meteorological parameter: </a:t>
                </a:r>
                <a14:m>
                  <m:oMath xmlns:m="http://schemas.openxmlformats.org/officeDocument/2006/math"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𝑇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𝑅𝐻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𝑎𝑡𝑚𝑜</m:t>
                    </m:r>
                    <m:sSub>
                      <m:sSubPr>
                        <m:ctrlPr>
                          <a:rPr lang="en-GB" altLang="zh-CN" sz="2000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sSubPr>
                      <m:e>
                        <m:r>
                          <a:rPr lang="en-GB" altLang="zh-CN" sz="20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𝑠</m:t>
                        </m:r>
                      </m:e>
                      <m:sub>
                        <m:r>
                          <a:rPr lang="en-GB" altLang="zh-CN" sz="20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𝑝𝑟𝑒𝑠</m:t>
                        </m:r>
                      </m:sub>
                    </m:sSub>
                    <m:r>
                      <a:rPr lang="en-GB" altLang="zh-CN" sz="200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𝑤𝑠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𝑤𝑑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𝑏𝑙h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𝑡𝑐𝑐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𝑡𝑝</m:t>
                    </m:r>
                    <m:r>
                      <a:rPr lang="en-GB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𝑠𝑠𝑟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𝑐𝑙𝑢𝑠𝑡𝑒𝑟</m:t>
                    </m:r>
                  </m:oMath>
                </a14:m>
                <a:r>
                  <a:rPr lang="en-US" sz="2000" dirty="0"/>
                  <a:t>…</a:t>
                </a:r>
              </a:p>
              <a:p>
                <a:pPr lvl="1"/>
                <a:r>
                  <a:rPr lang="en-US" sz="2000" dirty="0"/>
                  <a:t>Other supporting variables: e.g., Traffic information…</a:t>
                </a:r>
              </a:p>
            </p:txBody>
          </p:sp>
        </mc:Choice>
        <mc:Fallback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6A8E1DE-752E-54C6-0014-320C4F008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1" y="1158293"/>
                <a:ext cx="8520600" cy="3540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76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3453776" cy="2969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Weather normalised concentrations give us EMI-related air quality changes, which is directly linked to air quality policy interventions. </a:t>
            </a:r>
          </a:p>
          <a:p>
            <a:endParaRPr lang="en-US" sz="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016691-5C28-EBEF-991D-876752EA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478" y="1044619"/>
            <a:ext cx="5065781" cy="3806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681F1-A005-979D-8A7B-BCE0F084DE85}"/>
              </a:ext>
            </a:extLst>
          </p:cNvPr>
          <p:cNvSpPr txBox="1"/>
          <p:nvPr/>
        </p:nvSpPr>
        <p:spPr>
          <a:xfrm>
            <a:off x="1071663" y="3847144"/>
            <a:ext cx="2627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Shi and Song et al., Sci. Adv.,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E04A9-2565-C69C-4F47-39981D3666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66" y="3701463"/>
            <a:ext cx="880381" cy="8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0" y="1158293"/>
            <a:ext cx="8615030" cy="73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Comparing to existing popular packages/toolkit for weather normalisation </a:t>
            </a: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5DF9EE-0033-C6EC-96AC-7F574C37D887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56482"/>
          <a:ext cx="6096000" cy="294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400472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996899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997143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27341092"/>
                    </a:ext>
                  </a:extLst>
                </a:gridCol>
              </a:tblGrid>
              <a:tr h="3664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rmweather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normet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and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8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Boosted Regression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ML</a:t>
                      </a:r>
                    </a:p>
                    <a:p>
                      <a:r>
                        <a:rPr lang="en-US" dirty="0"/>
                        <a:t>Python (FLAML)</a:t>
                      </a:r>
                    </a:p>
                    <a:p>
                      <a:r>
                        <a:rPr lang="en-US" dirty="0"/>
                        <a:t>R (H2O)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62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tunning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tunning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tunning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shuffling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 or user-defined weather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18.68mins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&gt;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18.68mins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4.39mins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9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00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0CBAE6D1-006F-204E-7053-7AE4AF4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9" y="808231"/>
            <a:ext cx="7052982" cy="4335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5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umber of seasons&#10;&#10;Description automatically generated">
            <a:extLst>
              <a:ext uri="{FF2B5EF4-FFF2-40B4-BE49-F238E27FC236}">
                <a16:creationId xmlns:a16="http://schemas.microsoft.com/office/drawing/2014/main" id="{96E65FDE-8BAA-E8C6-A1B5-82F337E3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99"/>
          <a:stretch/>
        </p:blipFill>
        <p:spPr>
          <a:xfrm>
            <a:off x="198076" y="1010463"/>
            <a:ext cx="3230159" cy="401515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FDEE04-FA92-81D3-0546-2537D289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04969"/>
              </p:ext>
            </p:extLst>
          </p:nvPr>
        </p:nvGraphicFramePr>
        <p:xfrm>
          <a:off x="3525622" y="1596621"/>
          <a:ext cx="510436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19">
                  <a:extLst>
                    <a:ext uri="{9D8B030D-6E8A-4147-A177-3AD203B41FA5}">
                      <a16:colId xmlns:a16="http://schemas.microsoft.com/office/drawing/2014/main" val="3931227882"/>
                    </a:ext>
                  </a:extLst>
                </a:gridCol>
                <a:gridCol w="1587608">
                  <a:extLst>
                    <a:ext uri="{9D8B030D-6E8A-4147-A177-3AD203B41FA5}">
                      <a16:colId xmlns:a16="http://schemas.microsoft.com/office/drawing/2014/main" val="4114205467"/>
                    </a:ext>
                  </a:extLst>
                </a:gridCol>
                <a:gridCol w="947236">
                  <a:extLst>
                    <a:ext uri="{9D8B030D-6E8A-4147-A177-3AD203B41FA5}">
                      <a16:colId xmlns:a16="http://schemas.microsoft.com/office/drawing/2014/main" val="1079906864"/>
                    </a:ext>
                  </a:extLst>
                </a:gridCol>
                <a:gridCol w="1525803">
                  <a:extLst>
                    <a:ext uri="{9D8B030D-6E8A-4147-A177-3AD203B41FA5}">
                      <a16:colId xmlns:a16="http://schemas.microsoft.com/office/drawing/2014/main" val="383094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Exclude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Shuffle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Normalisation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Seasonality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'weekday','day_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','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u="none" strike="noStrike" cap="none" dirty="0">
                          <a:solidFill>
                            <a:schemeClr val="dk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day: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-Mean(</a:t>
                      </a:r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Obs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2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'day_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','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  <a:p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week: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day_julian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year: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2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day_julian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4</a:t>
                      </a:r>
                    </a:p>
                    <a:p>
                      <a:r>
                        <a:rPr lang="en-US" altLang="zh-CN" sz="1200" baseline="0" dirty="0">
                          <a:latin typeface="Georgia" panose="02040502050405020303" pitchFamily="18" charset="0"/>
                        </a:rPr>
                        <a:t>=Dew</a:t>
                      </a:r>
                      <a:endParaRPr lang="en-US" sz="1200" baseline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Trend: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+Mean(</a:t>
                      </a:r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Obs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6353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4D358-3A28-923D-EDE0-23C05064A7CE}"/>
              </a:ext>
            </a:extLst>
          </p:cNvPr>
          <p:cNvSpPr txBox="1"/>
          <p:nvPr/>
        </p:nvSpPr>
        <p:spPr>
          <a:xfrm>
            <a:off x="3584927" y="731375"/>
            <a:ext cx="5360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Air quality time series decomposition using interactive subtraction</a:t>
            </a:r>
          </a:p>
        </p:txBody>
      </p:sp>
    </p:spTree>
    <p:extLst>
      <p:ext uri="{BB962C8B-B14F-4D97-AF65-F5344CB8AC3E}">
        <p14:creationId xmlns:p14="http://schemas.microsoft.com/office/powerpoint/2010/main" val="313066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7" name="Picture 6" descr="A group of graphs showing different colors&#10;&#10;Description automatically generated">
            <a:extLst>
              <a:ext uri="{FF2B5EF4-FFF2-40B4-BE49-F238E27FC236}">
                <a16:creationId xmlns:a16="http://schemas.microsoft.com/office/drawing/2014/main" id="{9B4742DF-20D3-B974-00EC-C609F7A1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948018"/>
            <a:ext cx="6468036" cy="4195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E805D-5322-5383-1734-B82E0271BB13}"/>
              </a:ext>
            </a:extLst>
          </p:cNvPr>
          <p:cNvSpPr txBox="1"/>
          <p:nvPr/>
        </p:nvSpPr>
        <p:spPr>
          <a:xfrm>
            <a:off x="3684494" y="57748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Air quality time series decomposition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578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1D56D8-F4BE-018D-AA0B-1977389D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7596"/>
            <a:ext cx="7772400" cy="415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F9FB6-610B-96B2-F001-7CE8B29A8B31}"/>
              </a:ext>
            </a:extLst>
          </p:cNvPr>
          <p:cNvSpPr txBox="1"/>
          <p:nvPr/>
        </p:nvSpPr>
        <p:spPr>
          <a:xfrm>
            <a:off x="3684494" y="57748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Changes in time profiles for emissions</a:t>
            </a:r>
          </a:p>
        </p:txBody>
      </p:sp>
    </p:spTree>
    <p:extLst>
      <p:ext uri="{BB962C8B-B14F-4D97-AF65-F5344CB8AC3E}">
        <p14:creationId xmlns:p14="http://schemas.microsoft.com/office/powerpoint/2010/main" val="284227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DE7561E-4C24-3576-58BD-CCBDC45F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91" y="647179"/>
            <a:ext cx="5862918" cy="4409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F9FB6-610B-96B2-F001-7CE8B29A8B31}"/>
              </a:ext>
            </a:extLst>
          </p:cNvPr>
          <p:cNvSpPr txBox="1"/>
          <p:nvPr/>
        </p:nvSpPr>
        <p:spPr>
          <a:xfrm>
            <a:off x="311699" y="1863864"/>
            <a:ext cx="19339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Long-term trend extracted from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132514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076C556-C7E7-759D-BC2A-C095E2B7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7" y="395551"/>
            <a:ext cx="6427694" cy="4661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71D11-244B-5475-010B-C756DF5D2635}"/>
              </a:ext>
            </a:extLst>
          </p:cNvPr>
          <p:cNvSpPr txBox="1"/>
          <p:nvPr/>
        </p:nvSpPr>
        <p:spPr>
          <a:xfrm>
            <a:off x="311700" y="1713831"/>
            <a:ext cx="2001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Decomposition of the MET component using explainable ML</a:t>
            </a:r>
          </a:p>
        </p:txBody>
      </p:sp>
    </p:spTree>
    <p:extLst>
      <p:ext uri="{BB962C8B-B14F-4D97-AF65-F5344CB8AC3E}">
        <p14:creationId xmlns:p14="http://schemas.microsoft.com/office/powerpoint/2010/main" val="119074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C6B7B-C41C-B217-DC41-DAABFD0E7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8A32D-EDD2-E622-9C20-BF9DDAA2F2B9}"/>
              </a:ext>
            </a:extLst>
          </p:cNvPr>
          <p:cNvSpPr txBox="1"/>
          <p:nvPr/>
        </p:nvSpPr>
        <p:spPr>
          <a:xfrm>
            <a:off x="659958" y="898497"/>
            <a:ext cx="7728668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Motivation: Why?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Methodology: How?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Intro to ‘</a:t>
            </a:r>
            <a:r>
              <a:rPr lang="en-US" sz="3200" dirty="0" err="1"/>
              <a:t>normet</a:t>
            </a:r>
            <a:r>
              <a:rPr lang="en-US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20305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6" name="Picture 5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145AC30-65AA-F34B-2C47-E74CE4B9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4" y="1017724"/>
            <a:ext cx="7514105" cy="40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2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5" name="Picture 4" descr="A diagram of a heat wave&#10;&#10;Description automatically generated with medium confidence">
            <a:extLst>
              <a:ext uri="{FF2B5EF4-FFF2-40B4-BE49-F238E27FC236}">
                <a16:creationId xmlns:a16="http://schemas.microsoft.com/office/drawing/2014/main" id="{8781F19C-80DF-9727-C474-30FA75F3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904381"/>
            <a:ext cx="6394450" cy="39556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BE2AD3-9642-8592-252B-EF1185A4B908}"/>
              </a:ext>
            </a:extLst>
          </p:cNvPr>
          <p:cNvSpPr txBox="1"/>
          <p:nvPr/>
        </p:nvSpPr>
        <p:spPr>
          <a:xfrm>
            <a:off x="377727" y="1563198"/>
            <a:ext cx="23057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Combining weather normalization and causal inference techniques for better assessing effectiveness of air quality policy interventions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3826-6987-8EBE-D3B5-77455A0D4787}"/>
              </a:ext>
            </a:extLst>
          </p:cNvPr>
          <p:cNvSpPr txBox="1"/>
          <p:nvPr/>
        </p:nvSpPr>
        <p:spPr>
          <a:xfrm>
            <a:off x="5475921" y="23489"/>
            <a:ext cx="351222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Environ. Sci. Technol. 2023, 57, 46, 17707–17717</a:t>
            </a:r>
          </a:p>
        </p:txBody>
      </p:sp>
      <p:pic>
        <p:nvPicPr>
          <p:cNvPr id="11" name="Picture 10" descr="A red and blue logo&#10;&#10;Description automatically generated with medium confidence">
            <a:extLst>
              <a:ext uri="{FF2B5EF4-FFF2-40B4-BE49-F238E27FC236}">
                <a16:creationId xmlns:a16="http://schemas.microsoft.com/office/drawing/2014/main" id="{6EAF1807-C8E4-2F02-31EA-7D77BDE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03" r="63025" b="19282"/>
          <a:stretch/>
        </p:blipFill>
        <p:spPr>
          <a:xfrm>
            <a:off x="4464425" y="9550"/>
            <a:ext cx="1011496" cy="8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182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+mj-lt"/>
              </a:rPr>
              <a:t>Summary</a:t>
            </a:r>
            <a:endParaRPr dirty="0">
              <a:latin typeface="+mj-lt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3" y="1152475"/>
            <a:ext cx="84422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sz="1800" dirty="0">
                <a:latin typeface="+mj-lt"/>
              </a:rPr>
              <a:t>Light-weighted </a:t>
            </a:r>
            <a:r>
              <a:rPr lang="en-US" sz="1800" dirty="0" err="1">
                <a:latin typeface="+mj-lt"/>
              </a:rPr>
              <a:t>AutoML</a:t>
            </a:r>
            <a:endParaRPr lang="en-US" sz="1800" dirty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Faster and more accurate</a:t>
            </a: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Fully AQ time series decomposition</a:t>
            </a: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On both R and Python</a:t>
            </a:r>
          </a:p>
          <a:p>
            <a:pPr marL="285750" indent="-285750">
              <a:spcAft>
                <a:spcPts val="1600"/>
              </a:spcAft>
            </a:pPr>
            <a:endParaRPr lang="en-GB" sz="1800" dirty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endParaRPr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089A3-7A66-3EC0-D9A6-1DCB7E767D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A0870F-E52E-4CFC-1504-900CDCF3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070" y="942788"/>
            <a:ext cx="21844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48337"/>
            <a:ext cx="3849993" cy="3418502"/>
          </a:xfrm>
        </p:spPr>
        <p:txBody>
          <a:bodyPr/>
          <a:lstStyle/>
          <a:p>
            <a:pPr marL="165092" indent="0">
              <a:buNone/>
            </a:pPr>
            <a:r>
              <a:rPr lang="en-US" sz="1900" b="1" dirty="0"/>
              <a:t>APEC blue (Chinese: APEC</a:t>
            </a:r>
            <a:r>
              <a:rPr lang="zh-CN" altLang="en-US" sz="1900" b="1" dirty="0"/>
              <a:t>蓝</a:t>
            </a:r>
            <a:r>
              <a:rPr lang="en-US" altLang="zh-CN" sz="1900" b="1" dirty="0"/>
              <a:t>) </a:t>
            </a:r>
            <a:r>
              <a:rPr lang="en-US" sz="1900" dirty="0"/>
              <a:t>refers to the rare blue sky in Beijing during APEC China 2014 due to emission reduction campaign directed by Chinese government. </a:t>
            </a:r>
          </a:p>
          <a:p>
            <a:pPr marL="165092" indent="0">
              <a:buNone/>
            </a:pPr>
            <a:endParaRPr lang="en-US" sz="1900" dirty="0"/>
          </a:p>
          <a:p>
            <a:pPr marL="165092" indent="0">
              <a:buNone/>
            </a:pPr>
            <a:r>
              <a:rPr lang="en-US" altLang="zh-CN" sz="1900" dirty="0"/>
              <a:t>Attribution</a:t>
            </a:r>
            <a:r>
              <a:rPr lang="zh-CN" altLang="en-US" sz="1900" dirty="0"/>
              <a:t> </a:t>
            </a:r>
            <a:r>
              <a:rPr lang="en-US" altLang="zh-CN" sz="1900" dirty="0"/>
              <a:t>of</a:t>
            </a:r>
            <a:r>
              <a:rPr lang="zh-CN" altLang="en-US" sz="1900" dirty="0"/>
              <a:t> </a:t>
            </a:r>
            <a:r>
              <a:rPr lang="en-US" altLang="zh-CN" sz="1900" dirty="0"/>
              <a:t>APEC</a:t>
            </a:r>
            <a:r>
              <a:rPr lang="zh-CN" altLang="en-US" sz="1900" dirty="0"/>
              <a:t> </a:t>
            </a:r>
            <a:r>
              <a:rPr lang="en-US" altLang="zh-CN" sz="1900" dirty="0"/>
              <a:t>blue:</a:t>
            </a:r>
            <a:r>
              <a:rPr lang="zh-CN" altLang="en-US" sz="1900" dirty="0"/>
              <a:t> </a:t>
            </a:r>
            <a:r>
              <a:rPr lang="en-US" altLang="zh-CN" sz="1900" dirty="0"/>
              <a:t>emission</a:t>
            </a:r>
            <a:r>
              <a:rPr lang="zh-CN" altLang="en-US" sz="1900" dirty="0"/>
              <a:t> </a:t>
            </a:r>
            <a:r>
              <a:rPr lang="en-US" altLang="zh-CN" sz="1900" dirty="0"/>
              <a:t>reduction</a:t>
            </a:r>
            <a:r>
              <a:rPr lang="zh-CN" altLang="en-US" sz="1900" dirty="0"/>
              <a:t> </a:t>
            </a:r>
            <a:r>
              <a:rPr lang="en-US" altLang="zh-CN" sz="1900" dirty="0"/>
              <a:t>or</a:t>
            </a:r>
            <a:r>
              <a:rPr lang="zh-CN" altLang="en-US" sz="1900" dirty="0"/>
              <a:t> </a:t>
            </a:r>
            <a:r>
              <a:rPr lang="en-US" altLang="zh-CN" sz="1900" dirty="0"/>
              <a:t>favorable</a:t>
            </a:r>
            <a:r>
              <a:rPr lang="zh-CN" altLang="en-US" sz="1900" dirty="0"/>
              <a:t> </a:t>
            </a:r>
            <a:r>
              <a:rPr lang="en-US" altLang="zh-CN" sz="1900" dirty="0"/>
              <a:t>meteorology?</a:t>
            </a: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 descr="A collage of people walking in a plaza&#10;&#10;Description automatically generated">
            <a:extLst>
              <a:ext uri="{FF2B5EF4-FFF2-40B4-BE49-F238E27FC236}">
                <a16:creationId xmlns:a16="http://schemas.microsoft.com/office/drawing/2014/main" id="{0FF55408-EA8F-78F4-51E0-AAD63BD8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10" y="1148337"/>
            <a:ext cx="4578352" cy="3418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124034-23AD-F62E-EDD0-A293A1B39DD3}"/>
              </a:ext>
            </a:extLst>
          </p:cNvPr>
          <p:cNvSpPr txBox="1"/>
          <p:nvPr/>
        </p:nvSpPr>
        <p:spPr>
          <a:xfrm>
            <a:off x="3800689" y="4606637"/>
            <a:ext cx="5343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Beijing National Stadium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APEC</a:t>
            </a:r>
            <a:r>
              <a:rPr lang="zh-CN" altLang="en-US" dirty="0"/>
              <a:t> </a:t>
            </a:r>
            <a:r>
              <a:rPr lang="en-GB" altLang="zh-CN" dirty="0"/>
              <a:t>10</a:t>
            </a:r>
            <a:r>
              <a:rPr lang="en-US" altLang="zh-CN" dirty="0"/>
              <a:t>-</a:t>
            </a:r>
            <a:r>
              <a:rPr lang="en-GB" altLang="zh-CN" dirty="0"/>
              <a:t>12 Nov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0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48337"/>
            <a:ext cx="4100331" cy="3418502"/>
          </a:xfrm>
        </p:spPr>
        <p:txBody>
          <a:bodyPr/>
          <a:lstStyle/>
          <a:p>
            <a:pPr marL="165092" indent="0">
              <a:buNone/>
            </a:pPr>
            <a:r>
              <a:rPr lang="en-US" altLang="zh-CN" sz="1900" b="1" dirty="0"/>
              <a:t>COVID-19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lockdowns</a:t>
            </a:r>
          </a:p>
          <a:p>
            <a:pPr marL="165092" indent="0">
              <a:buNone/>
            </a:pPr>
            <a:r>
              <a:rPr lang="en-US" sz="1800" dirty="0"/>
              <a:t>Unique opportunity of large-scale natural experiment to examine the response of air quality to ceased human activities.</a:t>
            </a:r>
          </a:p>
          <a:p>
            <a:pPr marL="165092" indent="0">
              <a:buNone/>
            </a:pPr>
            <a:endParaRPr lang="en-US" sz="1800" dirty="0"/>
          </a:p>
          <a:p>
            <a:pPr marL="165092" indent="0">
              <a:buNone/>
            </a:pPr>
            <a:r>
              <a:rPr lang="en-US" sz="1800" dirty="0"/>
              <a:t>Major cities around the world saw improvements in air quality during COVID-19 lockdown.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3" name="Picture 12" descr="A graph of the covid-19 quality of air quality&#10;&#10;Description automatically generated">
            <a:extLst>
              <a:ext uri="{FF2B5EF4-FFF2-40B4-BE49-F238E27FC236}">
                <a16:creationId xmlns:a16="http://schemas.microsoft.com/office/drawing/2014/main" id="{AD7FAF9F-7BC6-6CA5-6B04-669E8BF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72" y="986579"/>
            <a:ext cx="3873438" cy="38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780" y="1412732"/>
            <a:ext cx="4493583" cy="1741703"/>
          </a:xfrm>
        </p:spPr>
        <p:txBody>
          <a:bodyPr/>
          <a:lstStyle/>
          <a:p>
            <a:pPr marL="165092" indent="0">
              <a:buNone/>
            </a:pPr>
            <a:r>
              <a:rPr lang="en-US" sz="2000" dirty="0"/>
              <a:t>Adjusting meteorology (and chemistry) from observation is essential for intervention and accountability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BECE6EDF-E09F-E035-1C16-F4EAC307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7038"/>
            <a:ext cx="4388080" cy="249543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A9D263-890B-456E-6C24-AFFF4ABBD621}"/>
              </a:ext>
            </a:extLst>
          </p:cNvPr>
          <p:cNvSpPr txBox="1">
            <a:spLocks/>
          </p:cNvSpPr>
          <p:nvPr/>
        </p:nvSpPr>
        <p:spPr>
          <a:xfrm>
            <a:off x="311699" y="3224646"/>
            <a:ext cx="8709459" cy="141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Air pollution is a function of emissions, meteorology and chemistry.</a:t>
            </a:r>
          </a:p>
          <a:p>
            <a:r>
              <a:rPr lang="en-US" sz="2000" dirty="0"/>
              <a:t>Essentially, no way to have air pollution without meteorology.</a:t>
            </a:r>
          </a:p>
          <a:p>
            <a:r>
              <a:rPr lang="en-US" sz="2000" dirty="0"/>
              <a:t>Interactions between air pollution and meteorology are much complicated (nonlinear).</a:t>
            </a:r>
          </a:p>
        </p:txBody>
      </p:sp>
    </p:spTree>
    <p:extLst>
      <p:ext uri="{BB962C8B-B14F-4D97-AF65-F5344CB8AC3E}">
        <p14:creationId xmlns:p14="http://schemas.microsoft.com/office/powerpoint/2010/main" val="4898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3994137"/>
            <a:ext cx="8304763" cy="572701"/>
          </a:xfrm>
        </p:spPr>
        <p:txBody>
          <a:bodyPr/>
          <a:lstStyle/>
          <a:p>
            <a:pPr marL="165092" indent="0">
              <a:buNone/>
            </a:pPr>
            <a:r>
              <a:rPr lang="en-US" sz="1900" dirty="0"/>
              <a:t>The key is to fix meteorology impacts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940B-FBB1-8F17-4104-C726CFAC364F}"/>
                  </a:ext>
                </a:extLst>
              </p:cNvPr>
              <p:cNvSpPr txBox="1"/>
              <p:nvPr/>
            </p:nvSpPr>
            <p:spPr>
              <a:xfrm>
                <a:off x="124129" y="1173686"/>
                <a:ext cx="4743878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b="0" i="1" smtClean="0"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940B-FBB1-8F17-4104-C726CFAC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9" y="1173686"/>
                <a:ext cx="4743878" cy="553549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0E9D54-6623-078D-A04E-D320C8D76E2E}"/>
                  </a:ext>
                </a:extLst>
              </p:cNvPr>
              <p:cNvSpPr txBox="1"/>
              <p:nvPr/>
            </p:nvSpPr>
            <p:spPr>
              <a:xfrm>
                <a:off x="-797168" y="2300190"/>
                <a:ext cx="8609562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GB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0E9D54-6623-078D-A04E-D320C8D7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168" y="2300190"/>
                <a:ext cx="8609562" cy="984437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737D3F-459E-F280-B41B-0FDBA1004446}"/>
              </a:ext>
            </a:extLst>
          </p:cNvPr>
          <p:cNvSpPr txBox="1"/>
          <p:nvPr/>
        </p:nvSpPr>
        <p:spPr>
          <a:xfrm>
            <a:off x="311699" y="1729733"/>
            <a:ext cx="3332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Obs</a:t>
            </a:r>
            <a:r>
              <a:rPr lang="en-GB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changes</a:t>
            </a:r>
            <a:r>
              <a:rPr lang="en-GB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789F3-2481-4B6E-F668-A269A30E2E86}"/>
              </a:ext>
            </a:extLst>
          </p:cNvPr>
          <p:cNvSpPr txBox="1"/>
          <p:nvPr/>
        </p:nvSpPr>
        <p:spPr>
          <a:xfrm>
            <a:off x="1058131" y="3312122"/>
            <a:ext cx="244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Attributed to emission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DCDEA-0B56-36FF-4BAB-A8789C866751}"/>
              </a:ext>
            </a:extLst>
          </p:cNvPr>
          <p:cNvSpPr txBox="1"/>
          <p:nvPr/>
        </p:nvSpPr>
        <p:spPr>
          <a:xfrm>
            <a:off x="3858555" y="3312122"/>
            <a:ext cx="311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Attributed to meteorology changes</a:t>
            </a:r>
          </a:p>
        </p:txBody>
      </p:sp>
    </p:spTree>
    <p:extLst>
      <p:ext uri="{BB962C8B-B14F-4D97-AF65-F5344CB8AC3E}">
        <p14:creationId xmlns:p14="http://schemas.microsoft.com/office/powerpoint/2010/main" val="396885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55028A-DF59-E0D9-A3B7-6B00A477024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5165972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Chemical Transport Modelling with fixed meteorology.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1) emissions inventories,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2) bias in meteorological prediction, and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3) lack of sufficient chemical production mechanisms.</a:t>
            </a:r>
          </a:p>
          <a:p>
            <a:r>
              <a:rPr lang="en-US" sz="2000" dirty="0"/>
              <a:t> Dispersion-</a:t>
            </a:r>
            <a:r>
              <a:rPr lang="en-US" sz="2000" dirty="0" err="1"/>
              <a:t>normalised</a:t>
            </a:r>
            <a:r>
              <a:rPr lang="en-US" sz="2000" dirty="0"/>
              <a:t> concentration using </a:t>
            </a:r>
            <a:r>
              <a:rPr lang="en-US" altLang="zh-CN" sz="2000" dirty="0"/>
              <a:t>Ventilation Coefficient.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992353-6123-1CC3-A04F-1CE66814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6" t="-16397" b="1"/>
          <a:stretch/>
        </p:blipFill>
        <p:spPr>
          <a:xfrm>
            <a:off x="1194358" y="4052125"/>
            <a:ext cx="1784992" cy="382807"/>
          </a:xfrm>
          <a:prstGeom prst="rect">
            <a:avLst/>
          </a:prstGeom>
        </p:spPr>
      </p:pic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16495F06-1CC2-2730-B0BA-80AA23AC3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96170"/>
              </p:ext>
            </p:extLst>
          </p:nvPr>
        </p:nvGraphicFramePr>
        <p:xfrm>
          <a:off x="3227006" y="3921782"/>
          <a:ext cx="1641161" cy="643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600" imgH="1180800" progId="Equation.DSMT4">
                  <p:embed/>
                </p:oleObj>
              </mc:Choice>
              <mc:Fallback>
                <p:oleObj name="Equation" r:id="rId3" imgW="3009600" imgH="1180800" progId="Equation.DSMT4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3B3B2B3D-856F-472E-8FE7-1556FD280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7006" y="3921782"/>
                        <a:ext cx="1641161" cy="643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57F3D5E-E748-10DE-B9B6-EFE23E44DC60}"/>
              </a:ext>
            </a:extLst>
          </p:cNvPr>
          <p:cNvGrpSpPr/>
          <p:nvPr/>
        </p:nvGrpSpPr>
        <p:grpSpPr>
          <a:xfrm>
            <a:off x="5579542" y="1166691"/>
            <a:ext cx="3252758" cy="3693326"/>
            <a:chOff x="5579542" y="1166691"/>
            <a:chExt cx="3252758" cy="3693326"/>
          </a:xfrm>
        </p:grpSpPr>
        <p:pic>
          <p:nvPicPr>
            <p:cNvPr id="11" name="内容占位符 4">
              <a:extLst>
                <a:ext uri="{FF2B5EF4-FFF2-40B4-BE49-F238E27FC236}">
                  <a16:creationId xmlns:a16="http://schemas.microsoft.com/office/drawing/2014/main" id="{56BE0F27-DB57-9767-68C7-C7E6D764C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12" r="71863" b="9574"/>
            <a:stretch/>
          </p:blipFill>
          <p:spPr>
            <a:xfrm>
              <a:off x="5579542" y="1166691"/>
              <a:ext cx="3210128" cy="369332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E77BC6-2A52-515A-62FF-36BD186F87F6}"/>
                </a:ext>
              </a:extLst>
            </p:cNvPr>
            <p:cNvSpPr/>
            <p:nvPr/>
          </p:nvSpPr>
          <p:spPr>
            <a:xfrm>
              <a:off x="8401050" y="1871663"/>
              <a:ext cx="43125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B10D13-4A27-3CB9-89CE-F23BB3EEB732}"/>
                </a:ext>
              </a:extLst>
            </p:cNvPr>
            <p:cNvSpPr/>
            <p:nvPr/>
          </p:nvSpPr>
          <p:spPr>
            <a:xfrm>
              <a:off x="8379735" y="3693182"/>
              <a:ext cx="43125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CA26B0-5796-3138-9975-A2FB44177CE7}"/>
              </a:ext>
            </a:extLst>
          </p:cNvPr>
          <p:cNvSpPr txBox="1"/>
          <p:nvPr/>
        </p:nvSpPr>
        <p:spPr>
          <a:xfrm>
            <a:off x="2087592" y="4698475"/>
            <a:ext cx="705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VC cannot consider other meteorological parameters</a:t>
            </a:r>
          </a:p>
        </p:txBody>
      </p:sp>
    </p:spTree>
    <p:extLst>
      <p:ext uri="{BB962C8B-B14F-4D97-AF65-F5344CB8AC3E}">
        <p14:creationId xmlns:p14="http://schemas.microsoft.com/office/powerpoint/2010/main" val="269837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55028A-DF59-E0D9-A3B7-6B00A477024B}"/>
              </a:ext>
            </a:extLst>
          </p:cNvPr>
          <p:cNvSpPr txBox="1">
            <a:spLocks/>
          </p:cNvSpPr>
          <p:nvPr/>
        </p:nvSpPr>
        <p:spPr>
          <a:xfrm>
            <a:off x="217269" y="1005956"/>
            <a:ext cx="3630112" cy="88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65092" indent="0">
              <a:buNone/>
            </a:pPr>
            <a:r>
              <a:rPr lang="en-US" sz="2000" dirty="0"/>
              <a:t>Time series decomposition</a:t>
            </a:r>
          </a:p>
          <a:p>
            <a:pPr marL="165092" indent="0"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F5FA3-EA5E-A79C-E127-EC32C71811C8}"/>
              </a:ext>
            </a:extLst>
          </p:cNvPr>
          <p:cNvSpPr txBox="1"/>
          <p:nvPr/>
        </p:nvSpPr>
        <p:spPr>
          <a:xfrm>
            <a:off x="3674219" y="1580241"/>
            <a:ext cx="53469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O(t)=W(t)+S(t)+e(t)</a:t>
            </a:r>
          </a:p>
          <a:p>
            <a:endParaRPr lang="en-GB" sz="1800" dirty="0">
              <a:effectLst/>
              <a:latin typeface="Georgia" panose="02040502050405020303" pitchFamily="18" charset="0"/>
            </a:endParaRP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original time series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mesoscale and synoptic-scale variation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seasonal change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long-term (trend) component. </a:t>
            </a:r>
            <a:endParaRPr lang="en-GB" sz="1800" dirty="0">
              <a:latin typeface="Georgia" panose="02040502050405020303" pitchFamily="18" charset="0"/>
            </a:endParaRPr>
          </a:p>
          <a:p>
            <a:endParaRPr lang="en-GB" sz="1800" dirty="0">
              <a:effectLst/>
              <a:latin typeface="Georgia" panose="02040502050405020303" pitchFamily="18" charset="0"/>
            </a:endParaRP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W(t)=O(t)−KZ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15,5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S(t) =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15,5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−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365,3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e(t) =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365,3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C6260-5CE9-3987-5026-54B12A2A3443}"/>
              </a:ext>
            </a:extLst>
          </p:cNvPr>
          <p:cNvSpPr txBox="1"/>
          <p:nvPr/>
        </p:nvSpPr>
        <p:spPr>
          <a:xfrm>
            <a:off x="3674219" y="4558297"/>
            <a:ext cx="5302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Rao, S.T. and </a:t>
            </a:r>
            <a:r>
              <a:rPr lang="en-GB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Zurbenko</a:t>
            </a:r>
            <a:r>
              <a:rPr lang="en-GB" sz="12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I.G., 1994. Detecting and tracking changes in ozone air quality. Air &amp; waste, 44(9), pp.1089-1092.</a:t>
            </a:r>
            <a:endParaRPr lang="en-US" sz="12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3A7E2-2CF7-153C-8A49-15D7B1142A5C}"/>
              </a:ext>
            </a:extLst>
          </p:cNvPr>
          <p:cNvSpPr txBox="1"/>
          <p:nvPr/>
        </p:nvSpPr>
        <p:spPr>
          <a:xfrm>
            <a:off x="3703508" y="1079708"/>
            <a:ext cx="5682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j-lt"/>
              </a:rPr>
              <a:t>KZ</a:t>
            </a:r>
            <a:r>
              <a:rPr lang="en-US" altLang="zh-CN" sz="1800" baseline="-25000" dirty="0" err="1">
                <a:latin typeface="+mj-lt"/>
              </a:rPr>
              <a:t>m,p</a:t>
            </a:r>
            <a:r>
              <a:rPr lang="en-US" altLang="zh-CN" sz="1800" baseline="-25000" dirty="0">
                <a:latin typeface="+mj-lt"/>
              </a:rPr>
              <a:t> :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</a:t>
            </a:r>
            <a:r>
              <a:rPr lang="zh-CN" altLang="en-US" sz="1800" dirty="0">
                <a:solidFill>
                  <a:schemeClr val="dk2"/>
                </a:solidFill>
                <a:latin typeface="Open Sans"/>
                <a:cs typeface="Open Sans"/>
              </a:rPr>
              <a:t> 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iterations of a moving average of length m</a:t>
            </a:r>
            <a:endParaRPr lang="en-US" sz="18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12468-22A8-C479-7BF5-AA45F8B98BDF}"/>
              </a:ext>
            </a:extLst>
          </p:cNvPr>
          <p:cNvSpPr txBox="1"/>
          <p:nvPr/>
        </p:nvSpPr>
        <p:spPr>
          <a:xfrm>
            <a:off x="217269" y="3825705"/>
            <a:ext cx="363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Open Sans"/>
                <a:ea typeface="Open Sans"/>
                <a:cs typeface="Open Sans"/>
              </a:rPr>
              <a:t>Cannot fully distinguish EMI and MET-related components. </a:t>
            </a:r>
          </a:p>
        </p:txBody>
      </p:sp>
      <p:pic>
        <p:nvPicPr>
          <p:cNvPr id="15" name="Picture 14" descr="A graph of a waveform&#10;&#10;Description automatically generated with medium confidence">
            <a:extLst>
              <a:ext uri="{FF2B5EF4-FFF2-40B4-BE49-F238E27FC236}">
                <a16:creationId xmlns:a16="http://schemas.microsoft.com/office/drawing/2014/main" id="{6368FF82-79AE-5151-09F0-21F2D248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1424708"/>
            <a:ext cx="2909324" cy="22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8520600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Statistical regression modelling</a:t>
            </a:r>
          </a:p>
          <a:p>
            <a:pPr lvl="1"/>
            <a:r>
              <a:rPr lang="en-US" sz="2000" dirty="0"/>
              <a:t>Cannot well resolve the non-linear response problem.</a:t>
            </a:r>
          </a:p>
          <a:p>
            <a:pPr lvl="1"/>
            <a:r>
              <a:rPr lang="en-US" sz="2000" dirty="0"/>
              <a:t>The model performance generally not as good as expected, and Critical assumptions on data.</a:t>
            </a:r>
          </a:p>
          <a:p>
            <a:pPr lvl="1"/>
            <a:r>
              <a:rPr lang="en-US" sz="2000" dirty="0"/>
              <a:t>Difficult to consider interactions/collinearity between different MET parameters</a:t>
            </a:r>
          </a:p>
          <a:p>
            <a:pPr marL="165092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50519"/>
      </p:ext>
    </p:extLst>
  </p:cSld>
  <p:clrMapOvr>
    <a:masterClrMapping/>
  </p:clrMapOvr>
</p:sld>
</file>

<file path=ppt/theme/theme1.xml><?xml version="1.0" encoding="utf-8"?>
<a:theme xmlns:a="http://schemas.openxmlformats.org/drawingml/2006/main" name="NCAS 2018 Google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2226</TotalTime>
  <Words>953</Words>
  <Application>Microsoft Macintosh PowerPoint</Application>
  <PresentationFormat>On-screen Show (16:9)</PresentationFormat>
  <Paragraphs>162</Paragraphs>
  <Slides>22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Cabin</vt:lpstr>
      <vt:lpstr>Lato</vt:lpstr>
      <vt:lpstr>Georgia</vt:lpstr>
      <vt:lpstr>Cambria Math</vt:lpstr>
      <vt:lpstr>Open Sans</vt:lpstr>
      <vt:lpstr>NCAS 2018 Google Slides Template</vt:lpstr>
      <vt:lpstr>Equation</vt:lpstr>
      <vt:lpstr>PowerPoint Presentation</vt:lpstr>
      <vt:lpstr>PowerPoint Presentation</vt:lpstr>
      <vt:lpstr>Human effort or luck from nature?                    Motivation</vt:lpstr>
      <vt:lpstr>Human effort or luck from nature?                    Motivation</vt:lpstr>
      <vt:lpstr>Human effort or luck from nature?                    Motivation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Betts</dc:creator>
  <cp:lastModifiedBy>Congbo Song</cp:lastModifiedBy>
  <cp:revision>126</cp:revision>
  <dcterms:modified xsi:type="dcterms:W3CDTF">2024-08-20T22:59:43Z</dcterms:modified>
</cp:coreProperties>
</file>